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5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45" d="100"/>
          <a:sy n="45" d="100"/>
        </p:scale>
        <p:origin x="-6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18062F-1EF6-4D73-B9C9-24DECA05DBCC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65E1C3-1AB5-49C2-A216-C0A40969FA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3B7550-BC0C-4209-A481-80ED6DFCDCE7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3A6AAA-C315-4ED7-B576-CF013D2E1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34162-7C1A-4887-86DC-27FAA0730206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A49E7-7A26-41F8-ACA1-88A6182C2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E7AEF-2B50-45BF-BC4A-D2E3EC562B23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816BA-5393-4022-B865-6B9BD9842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6A6C7-7E93-448A-9E4C-A1F3B572C55B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DB8E-8869-4B3F-919C-D80B0D2F39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B240E9-F0CC-44C9-8516-549458160916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EC4131-DBAD-4849-9D23-82386AD8DF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ABB8E-D78F-4B98-A5B0-6C00C4044E49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4A2FD-D8BD-4FEE-8E49-23BD4D851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FE8CF0-EAEF-44C2-8C7E-6F3393FF8AFD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83B563-5417-4DC4-9283-B07D02C242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58985-0F3C-4A35-BD75-3DE82D3B2DCB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16E8-3536-4A1B-89C6-48C683437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F79A71-1AA7-409E-B20A-E42E3ABBA901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3D179A-E8C8-4AB9-8960-9AB053782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9CCA7C-D51C-4E05-A75E-DCD52B417044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B5045A-9D3E-4618-A57B-B798ABE7E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9BAEDB-4E70-4070-90BD-8208AEB032A9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1C244C-AF76-4A74-9220-B988E5493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3569FB1-AFF9-4D92-8A29-3B83C18D0BD1}" type="datetimeFigureOut">
              <a:rPr lang="ru-RU"/>
              <a:pPr>
                <a:defRPr/>
              </a:pPr>
              <a:t>24.02.2020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2A10A941-39BD-407C-839D-9DE4CCD4EF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3" r:id="rId2"/>
    <p:sldLayoutId id="2147483709" r:id="rId3"/>
    <p:sldLayoutId id="2147483704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fp=0&amp;img_url=http://s011.radikal.ru/i315/1109/14/3713aadd6e17.png&amp;text=%D0%BA%D0%BD%D1%8F%D0%B7%D1%8C%20%D0%B2%D0%BB%D0%B0%D0%B4%D0%B8%D0%BC%D0%B8%D1%80%20%D0%BC%D0%BE%D0%BD%D0%BE%D0%BC%D0%B0%D1%85%20%D1%84%D0%BE%D1%82%D0%BE&amp;noreask=1&amp;pos=1&amp;lr=67&amp;rpt=simag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Школа-гимназия №144</a:t>
            </a:r>
            <a:b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города </a:t>
            </a:r>
            <a:r>
              <a:rPr lang="ru-RU" sz="2400" smtClean="0">
                <a:solidFill>
                  <a:schemeClr val="tx2">
                    <a:satMod val="130000"/>
                  </a:schemeClr>
                </a:solidFill>
              </a:rPr>
              <a:t>Алматы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" name="Подзаголовок 20"/>
          <p:cNvSpPr>
            <a:spLocks noGrp="1"/>
          </p:cNvSpPr>
          <p:nvPr>
            <p:ph type="subTitle" idx="1"/>
          </p:nvPr>
        </p:nvSpPr>
        <p:spPr>
          <a:xfrm>
            <a:off x="1431925" y="1785938"/>
            <a:ext cx="7212013" cy="414337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solidFill>
                  <a:srgbClr val="FF0000"/>
                </a:solidFill>
              </a:rPr>
              <a:t>Правила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solidFill>
                  <a:srgbClr val="FF0000"/>
                </a:solidFill>
              </a:rPr>
              <a:t>школьного этикета.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i="1" dirty="0" smtClean="0"/>
              <a:t>Классный час.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i="1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i="1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Разработала : классный руководитель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Ли Маргарита Борисовна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Внешний вид школьника</a:t>
            </a:r>
            <a:endParaRPr lang="ru-RU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071563"/>
            <a:ext cx="7499350" cy="5176837"/>
          </a:xfrm>
        </p:spPr>
        <p:txBody>
          <a:bodyPr>
            <a:normAutofit fontScale="4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Идя в школу , ученик должен выглядеть соответствующим образом. Форма должна быть простой и удобной.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 Для девочек : белая блузка ,темная юбка , банты 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Для мальчиков : однотонная рубашка , брюки ,пиджак 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Для уроков физкультуры должна быть спортивная форма : длинная или короткая , легкие , удобные кроссовки . Спортивную форму можно одевать только на уроки физкультуры 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Школьную форму надо содержать в порядке . Она должна быть чистой  и поглаженной  .   К ней пришиты все пуговицы , на верхней одежде петелька для вешалки .В красивой и ухоженной форме приятно заниматься на уроках 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Мальчики должны быть аккуратно подстрижены и причесаны . 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Если у девочки стрижка ,волосы должны быть причесаны , не растрепаны . Если у девочки длинные волосы , они должны быть уложены красиво : в косы или собраны на голове аккуратно . В этом возрасте девочки могут носить банты , заколки . Прическа должна соответствовать возрасту  ученика.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  Дети , войдя в класс , должны сменить первую обувь на вторую , верхнюю одежду повесить на вешалку . В сменной обуви на улицу выходить нельзя 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 Если вы взяли в школу сотовый телефон , то должны помнить , что учитель не несет за него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ответственность . Пользоваться сотовым телефоном можно только на перемене или после уроков.         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Форма школьника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1435100" y="1214438"/>
            <a:ext cx="6994525" cy="50339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4579" name="Picture 2" descr="C:\Users\Алексей\Desktop\шк. фор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1214438"/>
            <a:ext cx="74295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C:\Users\Алексей\Desktop\фор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285750"/>
            <a:ext cx="45339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Бережное отношение к школьному имуществу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/>
              <a:t>Школа – это не только учителя и ученики , это классы с партами и стульями , коридоры со стендами и картинами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/>
              <a:t>Ученики должны бережно относиться к школьному имуществу : не писать на парте и стенах , не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/>
              <a:t>ломать мебель , убирать за собой мусор 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/>
              <a:t>  У ученика должен быть порядок не только на парте , но и под партой 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/>
              <a:t>Учебники и тетради, другие учебные вещи аккуратно складывать на парту.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/>
              <a:t>Учебники обернуты , с закладкой 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/>
              <a:t>Тетради подписаны и обернуты.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/>
              <a:t>   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Манера общения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000125"/>
            <a:ext cx="7497763" cy="5033963"/>
          </a:xfrm>
        </p:spPr>
        <p:txBody>
          <a:bodyPr>
            <a:normAutofit fontScale="2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    </a:t>
            </a:r>
            <a:r>
              <a:rPr lang="ru-RU" sz="4000" dirty="0" smtClean="0">
                <a:solidFill>
                  <a:srgbClr val="FF0000"/>
                </a:solidFill>
              </a:rPr>
              <a:t>     В Древней Руси в 12 веке Мономах учил вести беседу так : « При старших молчать , мудрых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dirty="0" smtClean="0">
                <a:solidFill>
                  <a:srgbClr val="FF0000"/>
                </a:solidFill>
              </a:rPr>
              <a:t>слушать , без лукавого умысла беседовать , побольше вдумываться , не осуждать речью , не много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dirty="0" smtClean="0">
                <a:solidFill>
                  <a:srgbClr val="FF0000"/>
                </a:solidFill>
              </a:rPr>
              <a:t>смеяться .»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                  Ученик , придя в школу , должен    поприветствовать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не только своего учителя , но и всех взрослых , работающих в школе ,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сказав :» Здравствуйте !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7200" dirty="0" smtClean="0"/>
              <a:t> При обращении к друг другу надо быть вежливым , не грубить 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72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7200" dirty="0" smtClean="0"/>
              <a:t>         Не надо спорить с учителем , перебивать его , когда он объясняет . Если учителя нет в классе, нельзя шуметь и громко разговаривать.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72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7200" dirty="0" smtClean="0"/>
              <a:t>       Употреблять непристойные выражения очень плохо . Ведь они очень обижают и унижают всех  людей 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72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7200" dirty="0" smtClean="0"/>
              <a:t>        Нужно говорить четко ,ясно ,доступно , полными предложениями , об отсутствующих  говорить только хорошо , отвечать и реагировать на все вопросы , обращенные к тебе,  пользоваться словами :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« Извините , пожалуйста , спасибо»   </a:t>
            </a:r>
            <a:r>
              <a:rPr lang="ru-RU" sz="6400" dirty="0" smtClean="0"/>
              <a:t>  </a:t>
            </a:r>
            <a:endParaRPr lang="ru-RU" sz="4900" dirty="0"/>
          </a:p>
        </p:txBody>
      </p:sp>
      <p:pic>
        <p:nvPicPr>
          <p:cNvPr id="27651" name="Рисунок 3" descr="http://im3-tub-ru.yandex.net/i?id=180403460-1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1571625"/>
            <a:ext cx="990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Поведение в школе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  Ученики должны приходить в школу до начала уроков за 15 минут 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Заранее   приготовиться к нужному предмету и ждать учителя .Они должны успокоиться и привести себя в порядок 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 Если ученик опоздал , то нужно постучать и спросить разрешения войти в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класс. Когда войдешь , нужно поздороваться , объяснить причину опоздания и извиниться.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 больше не опаздывать , потому что отвлекаешь от работы не только учителя , но и весь класс.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НЕ БОЛТАЙ НА УРОКАХ.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Две хвостатые Сороки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Разболтались на уроке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 по двойке получили,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Дома близких  огорчили.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Что же, пусть теперь узнают: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 уроках не болтают.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Вас не просят отвечать?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Значит, лучше помолчать!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28675" name="Picture 2" descr="C:\Users\Алексей\Desktop\эт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5" y="3357563"/>
            <a:ext cx="34290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Правила ученика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 numCol="2">
            <a:normAutofit fontScale="5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rgbClr val="C00000"/>
                </a:solidFill>
              </a:rPr>
              <a:t>КОГДА УЧИТЕЛЬ ВХОДИТ В КЛАСС, НЕ ЗАБУДЬ ВСТАТЬ.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Еще совет ученикам: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Когда учитель входит к вам,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Пусть каждый ученик встает,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Чтоб оказать ему почет.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Учитель скажет вам: «Садитесь!»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 место тихо опуститесь.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Когда садится шумно класс,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Учитель сердится на вас.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rgbClr val="C00000"/>
                </a:solidFill>
              </a:rPr>
              <a:t>УВАЖАЙ   УЧИТЕЛЯ.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Учитель в классе -самый главный,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Он добрый друг, наставник славный,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 он научит вас всему,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Вам надо помогать ему.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Его не надо отвлекать-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Хихикать громко и болтать.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Ведь, если вы шалить начнете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 зря учителя прервете,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То он порядок наведет,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Но время даром пропадет!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 отвечайте на вопросы,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Когда он вас о чем-то спросит,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Уроки каждый день учите,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Чтобы доволен был учитель.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Взаимопомощь. Дружба.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       Взаимопомощь – это проявление заботы о другом человеке 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 классе мы должны выручать друг друга в трудных ситуациях, помогать друг другу, если что-то не получается, , если кто-то забыл какую-то учебную вещь -дать.    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Мы все отвечаем за то , что кому-то плохо в коллективе 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что сильный обижает слабого . Все мы должны остановить обидчика , осудить его, потребовать , чтобы он извинился и больше не обижал своего товарища. 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Ученики в школе часто спорят. В споре надо спокойно выслушивать друг друга, не перебивать , не кричать , не обижаться , не размахивать кулаками , уметь честно признавать , что не прав, и помнить , что в споре рождается истина. Надо быть терпеливым , чтобы её добиться 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    Главным в школьной  жизни является – умение дружить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Дружбой    умей   дорожить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1747" name="Picture 3" descr="C:\Users\Алексей\Desktop\1_1_~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571625"/>
            <a:ext cx="7034213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Главным  в  школьной жизни является-</a:t>
            </a:r>
            <a:b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умение дружить.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 .Если товарищ попал в беду , помоги ему , чем можешь.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  Поделись с товарищем тем , что у тебя есть 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  Останови товарища , если он делает  что-то плохое.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Не стой в стороне равнодушно,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Когда у кого-то беда.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Рвануться на выручку нужно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 любую минуту, всегда.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 если когда-то, кому-то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Поможет твоя доброта,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Ты счастлив, что день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Не напрасно был прожит,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Что годы живешь ты не зря!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Цели: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Научиться применять правила этикета в повседневной жизни </a:t>
            </a:r>
          </a:p>
          <a:p>
            <a:endParaRPr lang="ru-RU" smtClean="0"/>
          </a:p>
          <a:p>
            <a:r>
              <a:rPr lang="ru-RU" sz="4000" smtClean="0"/>
              <a:t>Задачи: </a:t>
            </a:r>
          </a:p>
          <a:p>
            <a:r>
              <a:rPr lang="ru-RU" smtClean="0"/>
              <a:t>Узнать новые правила школьного этикета. </a:t>
            </a:r>
          </a:p>
          <a:p>
            <a:r>
              <a:rPr lang="ru-RU" smtClean="0"/>
              <a:t>Пополнить запас вежливых слов. </a:t>
            </a:r>
          </a:p>
          <a:p>
            <a:r>
              <a:rPr lang="ru-RU" smtClean="0"/>
              <a:t>Собрать материал о школьном этикете.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Правила этикета нашей школы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071563"/>
            <a:ext cx="7499350" cy="5357812"/>
          </a:xfrm>
        </p:spPr>
        <p:txBody>
          <a:bodyPr>
            <a:normAutofit fontScale="2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300" dirty="0" smtClean="0"/>
              <a:t>Наша школа особенная, и мы хотим отличаться от других своими манерами, поведением, речью и внешним видом. Каждый ученик нашей школы должен знать нормы школьного этикета.</a:t>
            </a:r>
            <a:br>
              <a:rPr lang="ru-RU" sz="4300" dirty="0" smtClean="0"/>
            </a:br>
            <a:r>
              <a:rPr lang="ru-RU" sz="4300" dirty="0" smtClean="0"/>
              <a:t/>
            </a:r>
            <a:br>
              <a:rPr lang="ru-RU" sz="4300" dirty="0" smtClean="0"/>
            </a:br>
            <a:r>
              <a:rPr lang="ru-RU" sz="6400" dirty="0" smtClean="0">
                <a:solidFill>
                  <a:srgbClr val="7030A0"/>
                </a:solidFill>
              </a:rPr>
              <a:t>1.</a:t>
            </a:r>
            <a:r>
              <a:rPr lang="ru-RU" sz="6400" b="1" i="1" dirty="0" smtClean="0">
                <a:solidFill>
                  <a:srgbClr val="7030A0"/>
                </a:solidFill>
              </a:rPr>
              <a:t>Внешний вид – наша визитная карточка.</a:t>
            </a:r>
            <a:endParaRPr lang="ru-RU" sz="6400" dirty="0" smtClean="0">
              <a:solidFill>
                <a:srgbClr val="7030A0"/>
              </a:solidFill>
            </a:endParaRP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>Ежедневный деловой стиль одежды. Девушки: брючный костюм или пиджак с юбкой. Юноши костюм, свитер.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>Сменная обувь должна быть обязательно.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>Требования к прическе. Девушки не носят волосы распущенными. У юношей - короткая стрижка.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>
                <a:solidFill>
                  <a:srgbClr val="00B050"/>
                </a:solidFill>
              </a:rPr>
              <a:t>2.</a:t>
            </a:r>
            <a:r>
              <a:rPr lang="ru-RU" sz="6400" b="1" i="1" dirty="0" smtClean="0">
                <a:solidFill>
                  <a:srgbClr val="00B050"/>
                </a:solidFill>
              </a:rPr>
              <a:t>Доброжелательность.</a:t>
            </a: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> Мы доброжелательно относимся к друг другу.</a:t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> Здороваемся со всеми взрослыми независимо от того, учат они нас или нет.</a:t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> Здороваемся с учениками .</a:t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> Улыбаемся, не ходим с кислыми лицами.</a:t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r>
              <a:rPr lang="ru-RU" sz="6400" dirty="0" smtClean="0"/>
              <a:t> Обращаемся к друг другу по имени.</a:t>
            </a:r>
            <a:br>
              <a:rPr lang="ru-RU" sz="6400" dirty="0" smtClean="0"/>
            </a:br>
            <a:r>
              <a:rPr lang="ru-RU" sz="6400" dirty="0" smtClean="0"/>
              <a:t/>
            </a:r>
            <a:br>
              <a:rPr lang="ru-RU" sz="6400" dirty="0" smtClean="0"/>
            </a:br>
            <a:endParaRPr lang="ru-RU" sz="6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3.Поведение и дисциплина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В школе пользуемся урнами, не сорим.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Бережем то, что помогли приобрести наши родители. Не раскрашиваем стены, стенды, таблички и т.д.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опаздываем и не прогуливаем уроки.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Дежурим  по школе.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столовой убираем за собой посуду.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Не приноси в школу плееры и другие дорогие личные вещи.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Ведем себя как взрослые.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214313"/>
            <a:ext cx="7499350" cy="6034087"/>
          </a:xfrm>
        </p:spPr>
        <p:txBody>
          <a:bodyPr>
            <a:normAutofit fontScale="5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dirty="0" smtClean="0"/>
              <a:t>4.Наша речь.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Не повышаем голос и не кричим.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Вежливо разговариваем со взрослыми и между собой.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Не говорим друг другу плохие слова.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5. Общественные места.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В столовую входим без рюкзаков, сумок и верхней одежды.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Не складываем сумки где попало.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трогаем и не портим чужие вещи.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6. Наши школьные традиции.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Посещаем школьные линейки раз в неделю.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Уважаем и помогаем школьному совету.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Выполняем обязанности своего содружества.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Любим и поддерживаем школьные традиции.</a:t>
            </a:r>
            <a:endParaRPr lang="ru-RU" sz="28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Надо помнить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                  всем и всегда:</a:t>
            </a:r>
          </a:p>
          <a:p>
            <a:pPr>
              <a:buFont typeface="Wingdings 2" pitchFamily="18" charset="2"/>
              <a:buNone/>
            </a:pPr>
            <a:r>
              <a:rPr lang="ru-RU" sz="3600" smtClean="0"/>
              <a:t>ВЕЖЛИВОСТЬ</a:t>
            </a:r>
          </a:p>
          <a:p>
            <a:pPr>
              <a:buFont typeface="Wingdings 2" pitchFamily="18" charset="2"/>
              <a:buNone/>
            </a:pPr>
            <a:r>
              <a:rPr lang="ru-RU" sz="3600" smtClean="0"/>
              <a:t>       </a:t>
            </a:r>
          </a:p>
          <a:p>
            <a:pPr>
              <a:buFont typeface="Wingdings 2" pitchFamily="18" charset="2"/>
              <a:buNone/>
            </a:pPr>
            <a:r>
              <a:rPr lang="ru-RU" sz="3600" smtClean="0"/>
              <a:t>ВСЕГДА</a:t>
            </a:r>
          </a:p>
          <a:p>
            <a:pPr>
              <a:buFont typeface="Wingdings 2" pitchFamily="18" charset="2"/>
              <a:buNone/>
            </a:pPr>
            <a:r>
              <a:rPr lang="ru-RU" sz="3600" smtClean="0"/>
              <a:t>     </a:t>
            </a:r>
          </a:p>
          <a:p>
            <a:pPr>
              <a:buFont typeface="Wingdings 2" pitchFamily="18" charset="2"/>
              <a:buNone/>
            </a:pPr>
            <a:r>
              <a:rPr lang="ru-RU" sz="3600" smtClean="0"/>
              <a:t>ПРАВА             </a:t>
            </a:r>
          </a:p>
          <a:p>
            <a:pPr>
              <a:buFont typeface="Wingdings 2" pitchFamily="18" charset="2"/>
              <a:buNone/>
            </a:pPr>
            <a:endParaRPr lang="ru-RU" sz="3600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36866" name="Picture 2" descr="C:\Users\Алексей\Desktop\0008-013-Vidy-etike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143250"/>
            <a:ext cx="43529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Содержание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Понятие этикет.</a:t>
            </a:r>
          </a:p>
          <a:p>
            <a:r>
              <a:rPr lang="ru-RU" sz="2400" smtClean="0"/>
              <a:t>Что такое этикет?</a:t>
            </a:r>
          </a:p>
          <a:p>
            <a:r>
              <a:rPr lang="ru-RU" sz="2400" smtClean="0"/>
              <a:t>Хорошие манеры.</a:t>
            </a:r>
          </a:p>
          <a:p>
            <a:r>
              <a:rPr lang="ru-RU" sz="2400" smtClean="0"/>
              <a:t>Вежливость.</a:t>
            </a:r>
          </a:p>
          <a:p>
            <a:r>
              <a:rPr lang="ru-RU" sz="2400" smtClean="0"/>
              <a:t>Внешний вид школьника.</a:t>
            </a:r>
          </a:p>
          <a:p>
            <a:r>
              <a:rPr lang="ru-RU" sz="2400" smtClean="0"/>
              <a:t> Бережное отношение к школьному имуществу.</a:t>
            </a:r>
          </a:p>
          <a:p>
            <a:r>
              <a:rPr lang="ru-RU" sz="2400" smtClean="0"/>
              <a:t>Поведение в школе.</a:t>
            </a:r>
          </a:p>
          <a:p>
            <a:r>
              <a:rPr lang="ru-RU" sz="2400" smtClean="0"/>
              <a:t>Правила ученика.</a:t>
            </a:r>
          </a:p>
          <a:p>
            <a:r>
              <a:rPr lang="ru-RU" sz="2400" smtClean="0"/>
              <a:t>Взаимопомощь. Дружба.</a:t>
            </a:r>
          </a:p>
          <a:p>
            <a:r>
              <a:rPr lang="ru-RU" sz="2400" smtClean="0"/>
              <a:t>Правила этикета нашей школы.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88413" y="6143625"/>
            <a:ext cx="46037" cy="104775"/>
          </a:xfrm>
        </p:spPr>
        <p:txBody>
          <a:bodyPr>
            <a:normAutofit fontScale="2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7410" name="Picture 2" descr="C:\Users\Алексей\Desktop\Генриха 3 можно назв. соэд. придв. эт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2071688"/>
            <a:ext cx="592931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 descr="C:\Users\Алексей\Desktop\этике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38" y="214313"/>
            <a:ext cx="5857875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50"/>
                </a:solidFill>
              </a:rPr>
              <a:t>Что такое этикет?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Где зарождался этикет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Англию и Францию называют обыкновенно: "классическими странами этикета". Однако, родиной этикета назвать их никак нельзя. Грубость нравов, невежество, поклонение грубой силе и т.п. в XV столетии господствуют в обеих странах. О Германии и прочих странах тогдашней Европы можно вообще не говорить, одна лишь Италия того времени составляет исключение. Облагораживание нравов итальянского общества начинается уже в XIV веке. Человек переходил от феодальных нравов к духу нового времени и этот переход начался в Италии раньше чем в других странах. Если сравнивать Италию XV века с другими народами Европы, то сразу же бросается в глаза более высокая степень образованности, богатства, способности украшать свою жизнь  Франция была порабощена и опустошена англичанами, французы не признавали никаких заслуг, кроме воинских, они не только не уважали науки, но даже гнушались ими и считали всех ученых самыми ничтожными из людей.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Короче говоря, в то время как вся остальная Европа утопала в междоусобицах, а феодальные порядки держались еще в полной силе, Италия была страной новой культуры. Эта страна и заслуживает по справедливости быть названной родиной этикета.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2">
                    <a:satMod val="130000"/>
                  </a:schemeClr>
                </a:solidFill>
              </a:rPr>
              <a:t>Понятие  об  этикете</a:t>
            </a:r>
            <a:endParaRPr lang="ru-RU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Этикет - слово французского происхождения, означающее манеру поведения. К нему относятся правила учтивости и вежливости, принятые в обществе.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Современный этикет наследует обычаи практически всех народов от седой древности до наших дней. В основе своей эти правила поведения являются всеобщими, поскольку они соблюдаются представителями не только какого-то данного общества, но и представителями самых различных социально-политических систем, существующих в современном мире. Народы каждой страны вносят в этикет свои поправки и дополнения, обусловленные общественным строем страны, спецификой ее исторического строения, национальными традициями и обычаями.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Различают несколько видов этикета, основным из которых являются: -придворный этикет -строго регламентируемый порядок и формы обхождения, установленные при дворах монархов; -дипломатический этикет- правила поведения дипломатов и других официальных лиц при контактах с друг другом на различных дипломатических приемах, визитах, переговорах; -воинский этикет - свод общепринятых в армии правил, норм и манер поведения военнослужащих во всех сферах их деятельности; -общегражданский этикет - совокупность правил, традиций и условностей, соблюдаемых гражданами при общении друг с другом.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285750"/>
            <a:ext cx="7499350" cy="5962650"/>
          </a:xfrm>
        </p:spPr>
        <p:txBody>
          <a:bodyPr>
            <a:normAutofit fontScale="3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000" dirty="0" smtClean="0">
                <a:solidFill>
                  <a:srgbClr val="0070C0"/>
                </a:solidFill>
              </a:rPr>
              <a:t>Следует отметить, что тактичный и воспитанный человек ведет себя в соответствии с нормами этикета не только на официальных церемониях, но и дома. Подлинная вежливость, в основе которой лежит доброжелательность, обуславливается актом, чувством меры, подсказывающим, что можно, а чего нельзя делать при тех или иных обстоятельствах. Такой человек никогда не нарушит общественный порядок, ни словом, ни поступком не обидит другого, не оскорбит его достоинства.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6000" dirty="0" smtClean="0">
              <a:solidFill>
                <a:srgbClr val="FF0000"/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000" dirty="0" smtClean="0">
                <a:solidFill>
                  <a:srgbClr val="FF0000"/>
                </a:solidFill>
              </a:rPr>
              <a:t>Современный этикет регламентирует поведение людей в быту, на службе, в общественных местах и на улице, в гостях и на различного рода официальных мероприятиях - приемах, церемониях, переговорах.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6000" dirty="0" smtClean="0">
              <a:solidFill>
                <a:srgbClr val="7030A0"/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6000" dirty="0" smtClean="0">
                <a:solidFill>
                  <a:srgbClr val="7030A0"/>
                </a:solidFill>
              </a:rPr>
              <a:t>Итак, этикет - очень большая и важная часть общечеловеческой культуры, нравственности морали, выработанной на протяжении многих веков жизни всеми народами в соответствии с их представлениями о добре, справедливости, человечности.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Хорошие манеры</a:t>
            </a:r>
            <a:endParaRPr lang="ru-RU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143000"/>
            <a:ext cx="7499350" cy="5429250"/>
          </a:xfrm>
        </p:spPr>
        <p:txBody>
          <a:bodyPr>
            <a:normAutofit fontScale="40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dirty="0" smtClean="0"/>
              <a:t>Манеры - способ держать себя, внешняя форма поведения, обращения с другими людьми, употребляемые в речи выражения, тон, интонация, характерные для человека походка, жестикуляция и даже мимика.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dirty="0" smtClean="0"/>
              <a:t>В обществе хорошими манерами считаются скромность и сдержанность человека, умение контролировать свои поступки, внимательно и тактично общаться с другими людьми. Дурными манерами принято считать привычки громко говорить, не стесняясь в выражениях, развязность в жестикуляции и поведении, неряшливость в одежде, грубость, проявляемые в откровенной недоброжелательности к окружающим, в сквернословии, употреблении унизительных кличек прозвищ. 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40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dirty="0" smtClean="0"/>
              <a:t>Манеры относятся к культуре поведения человека и регулируются этикетом. Этикет подразумевает благожелательное и уважительное отношение ко всем людям, безотносительно к их должности и общественному положению. Он включает в себя учтивое обращение с женщиной, почтительное отношение к старшим, формы обращения к старшим, формы обращения и приветствия, правила ведения разговора, поведение за столом.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40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dirty="0" smtClean="0"/>
              <a:t>Обязательным условием общения является деликатность. Деликатность не должна быть излишней, превращаться в льстивость, приводить к ничем неоправданному восхвалению увиденного или услышанного. Не надо усиленно скрывать, что вы впервые видите что-то, слушаете, пробуете на вкус, боясь, что в противном случае вас сочтут невеждой.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Вежливость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071563"/>
            <a:ext cx="7499350" cy="5176837"/>
          </a:xfrm>
        </p:spPr>
        <p:txBody>
          <a:bodyPr>
            <a:normAutofit fontScale="4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rgbClr val="FF0000"/>
                </a:solidFill>
              </a:rPr>
              <a:t>К сожалению, совершенно затерто прекрасное высказывание Сервантеса: "Ничего не стоит так дешево и не ценится так дорого, как вежливость. </a:t>
            </a:r>
            <a:r>
              <a:rPr lang="ru-RU" dirty="0" smtClean="0"/>
              <a:t>" Истинная вежливость может быть лишь доброжелательной, так как она - одно из проявлений искренней, бескорыстной благожелательности по отношению ко всем другим людям, с которыми человеку приходится встречаться на работе, в доме, где живет, в общественных местах.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Тактичность, чуткость - это и чувство меры, которую следует соблюдать в разговоре, в личных и служебных отношениях, умение чувствовать границу, за которой в результате наших слов и поступков у человека возникает незаслуженная обида, огорчение, а иногда и боль. Тактичный человек всегда учитывает конкретные обстоятельства: разницу возраста, пола, общественного положения, место разговора, наличие или отсутствие посторонних.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Уважение к другим - обязательное условие тактичности даже между хорошими товарищами. Самоуважение без уважения к другим неизбежно вырождается в самомнение, чванство, высокомерие.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Культура поведения в равной степени обязательна и со стороны нижестоящего по отношению к вышестоящему. Она выражается прежде всего в честном отношении к своим обязанностям, в строгой дисциплинированности, а также в уважении, вежливости, тактичности по отношению к руководителю. То же - по отношению к сослуживцам. Требуя уважительного отношения к себе, задавайтесь почаще вопросом: отвечаете ли вы им самим тем же.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181</TotalTime>
  <Words>1213</Words>
  <Application>Microsoft Office PowerPoint</Application>
  <PresentationFormat>Экран (4:3)</PresentationFormat>
  <Paragraphs>179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Школа-гимназия №144 города Алматы </vt:lpstr>
      <vt:lpstr>Цели:</vt:lpstr>
      <vt:lpstr>Содержание</vt:lpstr>
      <vt:lpstr>Слайд 4</vt:lpstr>
      <vt:lpstr>Что такое этикет?</vt:lpstr>
      <vt:lpstr>Понятие  об  этикете</vt:lpstr>
      <vt:lpstr>Слайд 7</vt:lpstr>
      <vt:lpstr>Хорошие манеры</vt:lpstr>
      <vt:lpstr>Вежливость</vt:lpstr>
      <vt:lpstr>Внешний вид школьника</vt:lpstr>
      <vt:lpstr>Форма школьника</vt:lpstr>
      <vt:lpstr>Слайд 12</vt:lpstr>
      <vt:lpstr>Бережное отношение к школьному имуществу</vt:lpstr>
      <vt:lpstr>Манера общения</vt:lpstr>
      <vt:lpstr>Поведение в школе</vt:lpstr>
      <vt:lpstr>Правила ученика</vt:lpstr>
      <vt:lpstr>Взаимопомощь. Дружба.</vt:lpstr>
      <vt:lpstr>Дружбой    умей   дорожить</vt:lpstr>
      <vt:lpstr>Главным  в  школьной жизни является- умение дружить.</vt:lpstr>
      <vt:lpstr>Правила этикета нашей школы</vt:lpstr>
      <vt:lpstr>3.Поведение и дисциплина</vt:lpstr>
      <vt:lpstr>Слайд 22</vt:lpstr>
      <vt:lpstr>Слайд 23</vt:lpstr>
    </vt:vector>
  </TitlesOfParts>
  <Company>Romeo1994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образовательное учреждение «Кадновская средняя общеобразовательная школа» с. Кадное Тульской области   Каменского района</dc:title>
  <dc:creator>Алексей</dc:creator>
  <cp:lastModifiedBy>Учитель</cp:lastModifiedBy>
  <cp:revision>14</cp:revision>
  <dcterms:created xsi:type="dcterms:W3CDTF">2013-12-09T20:15:03Z</dcterms:created>
  <dcterms:modified xsi:type="dcterms:W3CDTF">2020-02-24T10:29:53Z</dcterms:modified>
</cp:coreProperties>
</file>